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61" r:id="rId4"/>
    <p:sldId id="262" r:id="rId5"/>
    <p:sldId id="290" r:id="rId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9" roundtripDataSignature="AMtx7mjDhTlo7b0tiyv0jfhNXf7U3vBouA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aryssa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9" Type="http://customschemas.google.com/relationships/presentationmetadata" Target="metadata"/><Relationship Id="rId3" Type="http://schemas.openxmlformats.org/officeDocument/2006/relationships/slide" Target="slides/slide2.xml"/><Relationship Id="rId42" Type="http://schemas.openxmlformats.org/officeDocument/2006/relationships/viewProps" Target="viewProps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pt-B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31" name="Google Shape;13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>
              <a:solidFill>
                <a:srgbClr val="FF0000"/>
              </a:solidFill>
            </a:endParaRPr>
          </a:p>
        </p:txBody>
      </p:sp>
      <p:sp>
        <p:nvSpPr>
          <p:cNvPr id="146" name="Google Shape;14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56" name="Google Shape;15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69656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7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3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Título e Conteúdo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46917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4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4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4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4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4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41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41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4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4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4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4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4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4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4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4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4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4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4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44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44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4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4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45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4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4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4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4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46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4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4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4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o e Título Vertical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47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47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4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4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4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3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3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2254" y="471116"/>
            <a:ext cx="958850" cy="1089025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id="89" name="Google Shape;89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547028" y="852880"/>
            <a:ext cx="1852613" cy="50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id="90" name="Google Shape;90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421991" y="899061"/>
            <a:ext cx="1431925" cy="485775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id="91" name="Google Shape;91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193544" y="852880"/>
            <a:ext cx="3037159" cy="5319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</p:pic>
      <p:sp>
        <p:nvSpPr>
          <p:cNvPr id="92" name="Google Shape;92;p1"/>
          <p:cNvSpPr/>
          <p:nvPr/>
        </p:nvSpPr>
        <p:spPr>
          <a:xfrm>
            <a:off x="3048000" y="1705627"/>
            <a:ext cx="6201732" cy="2308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pt-BR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Universidade Federal Fluminense</a:t>
            </a:r>
            <a:br>
              <a:rPr lang="pt-BR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BR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Pró-reitoria de Gestão de Pessoas </a:t>
            </a:r>
            <a:br>
              <a:rPr lang="pt-BR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BR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Coordenação de Pessoal Técnico-Administrativo</a:t>
            </a: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pt-BR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Divisão de Gestão de Desempenho</a:t>
            </a: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0" y="2"/>
            <a:ext cx="12192000" cy="360200"/>
          </a:xfrm>
          <a:prstGeom prst="rect">
            <a:avLst/>
          </a:prstGeom>
          <a:solidFill>
            <a:srgbClr val="F8B9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/>
          <p:nvPr/>
        </p:nvSpPr>
        <p:spPr>
          <a:xfrm rot="5400000">
            <a:off x="-3238501" y="3238498"/>
            <a:ext cx="6858002" cy="381000"/>
          </a:xfrm>
          <a:prstGeom prst="rect">
            <a:avLst/>
          </a:prstGeom>
          <a:solidFill>
            <a:srgbClr val="F8B9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/>
          <p:nvPr/>
        </p:nvSpPr>
        <p:spPr>
          <a:xfrm rot="5400000">
            <a:off x="8581010" y="3238500"/>
            <a:ext cx="6840980" cy="381000"/>
          </a:xfrm>
          <a:prstGeom prst="rect">
            <a:avLst/>
          </a:prstGeom>
          <a:solidFill>
            <a:srgbClr val="F8B9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/>
          <p:nvPr/>
        </p:nvSpPr>
        <p:spPr>
          <a:xfrm>
            <a:off x="1441679" y="4394702"/>
            <a:ext cx="9346971" cy="1422056"/>
          </a:xfrm>
          <a:prstGeom prst="rect">
            <a:avLst/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2222614" y="4613764"/>
            <a:ext cx="7746771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pt-BR" sz="3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Resultado das Análises das Avaliações de Desempenho - 2019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"/>
          <p:cNvSpPr/>
          <p:nvPr/>
        </p:nvSpPr>
        <p:spPr>
          <a:xfrm>
            <a:off x="0" y="6518973"/>
            <a:ext cx="12192000" cy="360200"/>
          </a:xfrm>
          <a:prstGeom prst="rect">
            <a:avLst/>
          </a:prstGeom>
          <a:solidFill>
            <a:srgbClr val="F8B9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5"/>
          <p:cNvSpPr/>
          <p:nvPr/>
        </p:nvSpPr>
        <p:spPr>
          <a:xfrm>
            <a:off x="0" y="1"/>
            <a:ext cx="12192000" cy="1407773"/>
          </a:xfrm>
          <a:prstGeom prst="rect">
            <a:avLst/>
          </a:prstGeom>
          <a:solidFill>
            <a:srgbClr val="F8B9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5"/>
          <p:cNvSpPr txBox="1"/>
          <p:nvPr/>
        </p:nvSpPr>
        <p:spPr>
          <a:xfrm>
            <a:off x="85725" y="76415"/>
            <a:ext cx="11763375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pt-BR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que forma os servidores técnico-administrativos contribuíram para o desenvolvimento do trabalho em 2019?</a:t>
            </a:r>
            <a:endParaRPr sz="3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5" name="Google Shape;135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58267" y="3573441"/>
            <a:ext cx="2335054" cy="233505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36" name="Google Shape;136;p5"/>
          <p:cNvGrpSpPr/>
          <p:nvPr/>
        </p:nvGrpSpPr>
        <p:grpSpPr>
          <a:xfrm>
            <a:off x="238122" y="1666336"/>
            <a:ext cx="11715750" cy="905889"/>
            <a:chOff x="734481" y="1173391"/>
            <a:chExt cx="3767138" cy="3025483"/>
          </a:xfrm>
        </p:grpSpPr>
        <p:sp>
          <p:nvSpPr>
            <p:cNvPr id="137" name="Google Shape;137;p5"/>
            <p:cNvSpPr txBox="1"/>
            <p:nvPr/>
          </p:nvSpPr>
          <p:spPr>
            <a:xfrm>
              <a:off x="734481" y="1326511"/>
              <a:ext cx="3733448" cy="191487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</a:pPr>
              <a:r>
                <a:rPr lang="pt-BR" sz="21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Eficiência/eficácia foram as competências comportamentais que mais se destacaram entre os servidores da UFF, com 41,5%, segundo as respostas das chefias nos formulários de Avaliação de Desempenho.</a:t>
              </a:r>
              <a:endParaRPr sz="2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" name="Google Shape;138;p5"/>
            <p:cNvSpPr/>
            <p:nvPr/>
          </p:nvSpPr>
          <p:spPr>
            <a:xfrm>
              <a:off x="734481" y="1173391"/>
              <a:ext cx="3767138" cy="3025483"/>
            </a:xfrm>
            <a:prstGeom prst="rect">
              <a:avLst/>
            </a:prstGeom>
            <a:noFill/>
            <a:ln w="2857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139" name="Google Shape;139;p5" descr="https://blog.guiaja.net/wp-content/uploads/2017/11/Eficiencia-e-eficacia-empresarial1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592059" y="3111185"/>
            <a:ext cx="4257040" cy="2767368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Google Shape;140;p5"/>
          <p:cNvSpPr/>
          <p:nvPr/>
        </p:nvSpPr>
        <p:spPr>
          <a:xfrm rot="513553">
            <a:off x="317750" y="2812835"/>
            <a:ext cx="3082141" cy="1300675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chemeClr val="dk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Ser eficiente/eficaz se relaciona com quais  potencialidades?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41" name="Google Shape;141;p5"/>
          <p:cNvGrpSpPr/>
          <p:nvPr/>
        </p:nvGrpSpPr>
        <p:grpSpPr>
          <a:xfrm>
            <a:off x="3479519" y="2980310"/>
            <a:ext cx="3713667" cy="3720720"/>
            <a:chOff x="3371119" y="3187315"/>
            <a:chExt cx="3835587" cy="3720720"/>
          </a:xfrm>
        </p:grpSpPr>
        <p:sp>
          <p:nvSpPr>
            <p:cNvPr id="142" name="Google Shape;142;p5"/>
            <p:cNvSpPr txBox="1"/>
            <p:nvPr/>
          </p:nvSpPr>
          <p:spPr>
            <a:xfrm>
              <a:off x="3371120" y="3300496"/>
              <a:ext cx="3763121" cy="347783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342900" marR="0" lvl="0" indent="-34290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Wingdings" panose="05000000000000000000" pitchFamily="2" charset="2"/>
                <a:buChar char="ü"/>
              </a:pPr>
              <a:r>
                <a:rPr lang="pt-BR" sz="20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Cumprir com o pactuado; </a:t>
              </a:r>
            </a:p>
            <a:p>
              <a:pPr marL="342900" marR="0" lvl="0" indent="-34290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Wingdings" panose="05000000000000000000" pitchFamily="2" charset="2"/>
                <a:buChar char="ü"/>
              </a:pPr>
              <a:r>
                <a:rPr lang="pt-BR" sz="20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</a:t>
              </a:r>
              <a:r>
                <a:rPr lang="pt-BR" sz="20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tuar positivamente; </a:t>
              </a:r>
            </a:p>
            <a:p>
              <a:pPr marL="342900" marR="0" lvl="0" indent="-34290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Wingdings" panose="05000000000000000000" pitchFamily="2" charset="2"/>
                <a:buChar char="ü"/>
              </a:pPr>
              <a:r>
                <a:rPr lang="pt-BR" sz="20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</a:t>
              </a:r>
              <a:r>
                <a:rPr lang="pt-BR" sz="20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resteza na realização de tarefas; </a:t>
              </a:r>
            </a:p>
            <a:p>
              <a:pPr marL="342900" marR="0" lvl="0" indent="-34290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Wingdings" panose="05000000000000000000" pitchFamily="2" charset="2"/>
                <a:buChar char="ü"/>
              </a:pPr>
              <a:r>
                <a:rPr lang="pt-BR" sz="20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</a:t>
              </a:r>
              <a:r>
                <a:rPr lang="pt-BR" sz="20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xcelência; </a:t>
              </a:r>
            </a:p>
            <a:p>
              <a:pPr marL="342900" marR="0" lvl="0" indent="-34290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Wingdings" panose="05000000000000000000" pitchFamily="2" charset="2"/>
                <a:buChar char="ü"/>
              </a:pPr>
              <a:r>
                <a:rPr lang="pt-BR" sz="20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</a:t>
              </a:r>
              <a:r>
                <a:rPr lang="pt-BR" sz="20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tuação tempestiva;</a:t>
              </a:r>
            </a:p>
            <a:p>
              <a:pPr marL="342900" marR="0" lvl="0" indent="-34290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Wingdings" panose="05000000000000000000" pitchFamily="2" charset="2"/>
                <a:buChar char="ü"/>
              </a:pPr>
              <a:r>
                <a:rPr lang="pt-BR" sz="20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</a:t>
              </a:r>
              <a:r>
                <a:rPr lang="pt-BR" sz="20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ssistência de qualidade;</a:t>
              </a:r>
            </a:p>
            <a:p>
              <a:pPr marL="342900" marR="0" lvl="0" indent="-34290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Wingdings" panose="05000000000000000000" pitchFamily="2" charset="2"/>
                <a:buChar char="ü"/>
              </a:pPr>
              <a:r>
                <a:rPr lang="pt-BR" sz="20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</a:t>
              </a:r>
              <a:r>
                <a:rPr lang="pt-BR" sz="20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romover melhorias nas atividades do setor;</a:t>
              </a:r>
            </a:p>
            <a:p>
              <a:pPr marL="342900" marR="0" lvl="0" indent="-34290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Wingdings" panose="05000000000000000000" pitchFamily="2" charset="2"/>
                <a:buChar char="ü"/>
              </a:pPr>
              <a:r>
                <a:rPr lang="pt-BR" sz="20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</a:t>
              </a:r>
              <a:r>
                <a:rPr lang="pt-BR" sz="20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esenvoltura; </a:t>
              </a:r>
            </a:p>
            <a:p>
              <a:pPr marL="342900" marR="0" lvl="0" indent="-34290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Wingdings" panose="05000000000000000000" pitchFamily="2" charset="2"/>
                <a:buChar char="ü"/>
              </a:pPr>
              <a:r>
                <a:rPr lang="pt-BR" sz="20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</a:t>
              </a:r>
              <a:r>
                <a:rPr lang="pt-BR" sz="20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esolutividade.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" name="Google Shape;143;p5"/>
            <p:cNvSpPr/>
            <p:nvPr/>
          </p:nvSpPr>
          <p:spPr>
            <a:xfrm>
              <a:off x="3371119" y="3187315"/>
              <a:ext cx="3835587" cy="3720720"/>
            </a:xfrm>
            <a:prstGeom prst="rect">
              <a:avLst/>
            </a:prstGeom>
            <a:noFill/>
            <a:ln w="2857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6"/>
          <p:cNvSpPr/>
          <p:nvPr/>
        </p:nvSpPr>
        <p:spPr>
          <a:xfrm>
            <a:off x="0" y="1"/>
            <a:ext cx="12192000" cy="1323439"/>
          </a:xfrm>
          <a:prstGeom prst="rect">
            <a:avLst/>
          </a:prstGeom>
          <a:solidFill>
            <a:srgbClr val="F8B9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49" name="Google Shape;149;p6"/>
          <p:cNvGrpSpPr/>
          <p:nvPr/>
        </p:nvGrpSpPr>
        <p:grpSpPr>
          <a:xfrm>
            <a:off x="214312" y="1487246"/>
            <a:ext cx="11662727" cy="909416"/>
            <a:chOff x="3476274" y="3294505"/>
            <a:chExt cx="3638166" cy="2914515"/>
          </a:xfrm>
        </p:grpSpPr>
        <p:sp>
          <p:nvSpPr>
            <p:cNvPr id="150" name="Google Shape;150;p6"/>
            <p:cNvSpPr txBox="1"/>
            <p:nvPr/>
          </p:nvSpPr>
          <p:spPr>
            <a:xfrm>
              <a:off x="3476274" y="3429636"/>
              <a:ext cx="3511939" cy="24399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22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</a:t>
              </a:r>
              <a:r>
                <a:rPr lang="pt-BR" sz="220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omprometimento foi a segunda competência comportamental que mais se destacou entre os servidores, sendo levantada por 23,9% das chefias. </a:t>
              </a:r>
              <a:endParaRPr sz="220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" name="Google Shape;151;p6"/>
            <p:cNvSpPr/>
            <p:nvPr/>
          </p:nvSpPr>
          <p:spPr>
            <a:xfrm>
              <a:off x="3476274" y="3294505"/>
              <a:ext cx="3638166" cy="2914515"/>
            </a:xfrm>
            <a:prstGeom prst="rect">
              <a:avLst/>
            </a:prstGeom>
            <a:noFill/>
            <a:ln w="2857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152" name="Google Shape;152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16643" y="3712782"/>
            <a:ext cx="2295525" cy="2920294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Google Shape;153;p6"/>
          <p:cNvSpPr txBox="1"/>
          <p:nvPr/>
        </p:nvSpPr>
        <p:spPr>
          <a:xfrm>
            <a:off x="214312" y="56323"/>
            <a:ext cx="11763375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pt-BR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que forma os servidores técnico-administrativos contribuíram para o desenvolvimento do trabalho em 2019?</a:t>
            </a:r>
            <a:endParaRPr sz="3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Google Shape;140;p5">
            <a:extLst>
              <a:ext uri="{FF2B5EF4-FFF2-40B4-BE49-F238E27FC236}">
                <a16:creationId xmlns:a16="http://schemas.microsoft.com/office/drawing/2014/main" id="{9EA52398-FBE9-4BC5-9444-ABB9B81D3C68}"/>
              </a:ext>
            </a:extLst>
          </p:cNvPr>
          <p:cNvSpPr/>
          <p:nvPr/>
        </p:nvSpPr>
        <p:spPr>
          <a:xfrm rot="513553">
            <a:off x="3551128" y="2647010"/>
            <a:ext cx="2595981" cy="1727796"/>
          </a:xfrm>
          <a:prstGeom prst="wedgeEllipseCallout">
            <a:avLst>
              <a:gd name="adj1" fmla="val -19802"/>
              <a:gd name="adj2" fmla="val 58506"/>
            </a:avLst>
          </a:prstGeom>
          <a:solidFill>
            <a:schemeClr val="dk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Ser comprometido se relaciona com quais  potencialidades?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0" name="Google Shape;141;p5">
            <a:extLst>
              <a:ext uri="{FF2B5EF4-FFF2-40B4-BE49-F238E27FC236}">
                <a16:creationId xmlns:a16="http://schemas.microsoft.com/office/drawing/2014/main" id="{B9E07036-901A-40F8-A557-D266AD8E69CD}"/>
              </a:ext>
            </a:extLst>
          </p:cNvPr>
          <p:cNvGrpSpPr/>
          <p:nvPr/>
        </p:nvGrpSpPr>
        <p:grpSpPr>
          <a:xfrm>
            <a:off x="6804392" y="3057320"/>
            <a:ext cx="4003045" cy="3465400"/>
            <a:chOff x="3476274" y="3060352"/>
            <a:chExt cx="3638166" cy="3731258"/>
          </a:xfrm>
        </p:grpSpPr>
        <p:sp>
          <p:nvSpPr>
            <p:cNvPr id="11" name="Google Shape;142;p5">
              <a:extLst>
                <a:ext uri="{FF2B5EF4-FFF2-40B4-BE49-F238E27FC236}">
                  <a16:creationId xmlns:a16="http://schemas.microsoft.com/office/drawing/2014/main" id="{42994014-675C-47A4-BA4E-9C639A24545F}"/>
                </a:ext>
              </a:extLst>
            </p:cNvPr>
            <p:cNvSpPr txBox="1"/>
            <p:nvPr/>
          </p:nvSpPr>
          <p:spPr>
            <a:xfrm>
              <a:off x="3602501" y="3170605"/>
              <a:ext cx="3251066" cy="317941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342900" lvl="0" indent="-342900" algn="just">
                <a:lnSpc>
                  <a:spcPct val="150000"/>
                </a:lnSpc>
                <a:buSzPts val="2000"/>
                <a:buFont typeface="Wingdings" panose="05000000000000000000" pitchFamily="2" charset="2"/>
                <a:buChar char="ü"/>
              </a:pPr>
              <a:r>
                <a:rPr lang="pt-BR" sz="20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Responsabilidade; </a:t>
              </a:r>
            </a:p>
            <a:p>
              <a:pPr marL="342900" lvl="0" indent="-342900" algn="just">
                <a:lnSpc>
                  <a:spcPct val="150000"/>
                </a:lnSpc>
                <a:buSzPts val="2000"/>
                <a:buFont typeface="Wingdings" panose="05000000000000000000" pitchFamily="2" charset="2"/>
                <a:buChar char="ü"/>
              </a:pPr>
              <a:r>
                <a:rPr lang="pt-BR" sz="20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Assiduidade; </a:t>
              </a:r>
            </a:p>
            <a:p>
              <a:pPr marL="342900" lvl="0" indent="-342900" algn="just">
                <a:lnSpc>
                  <a:spcPct val="150000"/>
                </a:lnSpc>
                <a:buSzPts val="2000"/>
                <a:buFont typeface="Wingdings" panose="05000000000000000000" pitchFamily="2" charset="2"/>
                <a:buChar char="ü"/>
              </a:pPr>
              <a:r>
                <a:rPr lang="pt-BR" sz="20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Pontualidade; </a:t>
              </a:r>
            </a:p>
            <a:p>
              <a:pPr marL="342900" lvl="0" indent="-342900" algn="just">
                <a:lnSpc>
                  <a:spcPct val="150000"/>
                </a:lnSpc>
                <a:buSzPts val="2000"/>
                <a:buFont typeface="Wingdings" panose="05000000000000000000" pitchFamily="2" charset="2"/>
                <a:buChar char="ü"/>
              </a:pPr>
              <a:r>
                <a:rPr lang="pt-BR" sz="20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Compromisso; </a:t>
              </a:r>
            </a:p>
            <a:p>
              <a:pPr marL="342900" lvl="0" indent="-342900" algn="just">
                <a:lnSpc>
                  <a:spcPct val="150000"/>
                </a:lnSpc>
                <a:buSzPts val="2000"/>
                <a:buFont typeface="Wingdings" panose="05000000000000000000" pitchFamily="2" charset="2"/>
                <a:buChar char="ü"/>
              </a:pPr>
              <a:r>
                <a:rPr lang="pt-BR" sz="20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Disciplina; </a:t>
              </a:r>
            </a:p>
            <a:p>
              <a:pPr marL="342900" lvl="0" indent="-342900" algn="just">
                <a:lnSpc>
                  <a:spcPct val="150000"/>
                </a:lnSpc>
                <a:buSzPts val="2000"/>
                <a:buFont typeface="Wingdings" panose="05000000000000000000" pitchFamily="2" charset="2"/>
                <a:buChar char="ü"/>
              </a:pPr>
              <a:r>
                <a:rPr lang="pt-BR" sz="20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Dedicação;</a:t>
              </a:r>
            </a:p>
            <a:p>
              <a:pPr marL="342900" lvl="0" indent="-342900" algn="just">
                <a:lnSpc>
                  <a:spcPct val="150000"/>
                </a:lnSpc>
                <a:buSzPts val="2000"/>
                <a:buFont typeface="Wingdings" panose="05000000000000000000" pitchFamily="2" charset="2"/>
                <a:buChar char="ü"/>
              </a:pPr>
              <a:r>
                <a:rPr lang="pt-BR" sz="20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Esmero.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43;p5">
              <a:extLst>
                <a:ext uri="{FF2B5EF4-FFF2-40B4-BE49-F238E27FC236}">
                  <a16:creationId xmlns:a16="http://schemas.microsoft.com/office/drawing/2014/main" id="{4440D362-2099-4787-8544-24DA93F936FB}"/>
                </a:ext>
              </a:extLst>
            </p:cNvPr>
            <p:cNvSpPr/>
            <p:nvPr/>
          </p:nvSpPr>
          <p:spPr>
            <a:xfrm>
              <a:off x="3476274" y="3060352"/>
              <a:ext cx="3638166" cy="3731258"/>
            </a:xfrm>
            <a:prstGeom prst="rect">
              <a:avLst/>
            </a:prstGeom>
            <a:noFill/>
            <a:ln w="2857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7"/>
          <p:cNvSpPr/>
          <p:nvPr/>
        </p:nvSpPr>
        <p:spPr>
          <a:xfrm>
            <a:off x="0" y="1"/>
            <a:ext cx="12192000" cy="1283639"/>
          </a:xfrm>
          <a:prstGeom prst="rect">
            <a:avLst/>
          </a:prstGeom>
          <a:solidFill>
            <a:srgbClr val="F8B9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9" name="Google Shape;159;p7" descr="diferenca-entre-ser-eficiente-e-eficaz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84783" y="2725269"/>
            <a:ext cx="4995113" cy="315976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60" name="Google Shape;160;p7"/>
          <p:cNvGrpSpPr/>
          <p:nvPr/>
        </p:nvGrpSpPr>
        <p:grpSpPr>
          <a:xfrm>
            <a:off x="673924" y="2935674"/>
            <a:ext cx="5217625" cy="2949356"/>
            <a:chOff x="3413160" y="2883759"/>
            <a:chExt cx="3638166" cy="2914515"/>
          </a:xfrm>
        </p:grpSpPr>
        <p:sp>
          <p:nvSpPr>
            <p:cNvPr id="161" name="Google Shape;161;p7"/>
            <p:cNvSpPr txBox="1"/>
            <p:nvPr/>
          </p:nvSpPr>
          <p:spPr>
            <a:xfrm>
              <a:off x="3539387" y="2969804"/>
              <a:ext cx="3511939" cy="282847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just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pt-BR" sz="20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 </a:t>
              </a:r>
              <a:r>
                <a:rPr lang="pt-BR" sz="20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</a:t>
              </a:r>
              <a:r>
                <a:rPr lang="pt-BR" sz="20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roatividade envolve aspectos como: </a:t>
              </a:r>
            </a:p>
            <a:p>
              <a:pPr marL="342900" marR="0" lvl="0" indent="-342900" algn="just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Wingdings" panose="05000000000000000000" pitchFamily="2" charset="2"/>
                <a:buChar char="ü"/>
              </a:pPr>
              <a:r>
                <a:rPr lang="pt-BR" sz="20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</a:t>
              </a:r>
              <a:r>
                <a:rPr lang="pt-BR" sz="20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niciativa; </a:t>
              </a:r>
            </a:p>
            <a:p>
              <a:pPr marL="342900" marR="0" lvl="0" indent="-342900" algn="just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Wingdings" panose="05000000000000000000" pitchFamily="2" charset="2"/>
                <a:buChar char="ü"/>
              </a:pPr>
              <a:r>
                <a:rPr lang="pt-BR" sz="20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</a:t>
              </a:r>
              <a:r>
                <a:rPr lang="pt-BR" sz="20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dentificação e sinalização de dificuldades; </a:t>
              </a:r>
            </a:p>
            <a:p>
              <a:pPr marL="342900" marR="0" lvl="0" indent="-342900" algn="just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Wingdings" panose="05000000000000000000" pitchFamily="2" charset="2"/>
                <a:buChar char="ü"/>
              </a:pPr>
              <a:r>
                <a:rPr lang="pt-BR" sz="20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</a:t>
              </a:r>
              <a:r>
                <a:rPr lang="pt-BR" sz="20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isponibilidade; </a:t>
              </a:r>
              <a:endParaRPr lang="pt-BR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342900" marR="0" lvl="0" indent="-342900" algn="just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Wingdings" panose="05000000000000000000" pitchFamily="2" charset="2"/>
                <a:buChar char="ü"/>
              </a:pPr>
              <a:r>
                <a:rPr lang="pt-BR" sz="20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</a:t>
              </a:r>
              <a:r>
                <a:rPr lang="pt-BR" sz="20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ugestão de melhorias;</a:t>
              </a:r>
              <a:endParaRPr lang="pt-BR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342900" marR="0" lvl="0" indent="-342900" algn="just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Wingdings" panose="05000000000000000000" pitchFamily="2" charset="2"/>
                <a:buChar char="ü"/>
              </a:pPr>
              <a:r>
                <a:rPr lang="pt-BR" sz="20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</a:t>
              </a:r>
              <a:r>
                <a:rPr lang="pt-BR" sz="20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rontidão.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2" name="Google Shape;162;p7"/>
            <p:cNvSpPr/>
            <p:nvPr/>
          </p:nvSpPr>
          <p:spPr>
            <a:xfrm>
              <a:off x="3413160" y="2883759"/>
              <a:ext cx="3638166" cy="2914515"/>
            </a:xfrm>
            <a:prstGeom prst="rect">
              <a:avLst/>
            </a:prstGeom>
            <a:noFill/>
            <a:ln w="2857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63" name="Google Shape;163;p7"/>
          <p:cNvSpPr txBox="1"/>
          <p:nvPr/>
        </p:nvSpPr>
        <p:spPr>
          <a:xfrm>
            <a:off x="304800" y="26161"/>
            <a:ext cx="11763375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pt-BR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que forma os servidores técnico-administrativos contribuíram para o desenvolvimento do trabalho em 2019?</a:t>
            </a:r>
            <a:endParaRPr sz="3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8" name="Google Shape;149;p6">
            <a:extLst>
              <a:ext uri="{FF2B5EF4-FFF2-40B4-BE49-F238E27FC236}">
                <a16:creationId xmlns:a16="http://schemas.microsoft.com/office/drawing/2014/main" id="{28C98C7B-A866-4BAE-8A62-4C3AA51DB1B3}"/>
              </a:ext>
            </a:extLst>
          </p:cNvPr>
          <p:cNvGrpSpPr/>
          <p:nvPr/>
        </p:nvGrpSpPr>
        <p:grpSpPr>
          <a:xfrm>
            <a:off x="203200" y="1487245"/>
            <a:ext cx="11785600" cy="697155"/>
            <a:chOff x="3476274" y="3294505"/>
            <a:chExt cx="3638166" cy="2914515"/>
          </a:xfrm>
        </p:grpSpPr>
        <p:sp>
          <p:nvSpPr>
            <p:cNvPr id="9" name="Google Shape;150;p6">
              <a:extLst>
                <a:ext uri="{FF2B5EF4-FFF2-40B4-BE49-F238E27FC236}">
                  <a16:creationId xmlns:a16="http://schemas.microsoft.com/office/drawing/2014/main" id="{63ED2750-08E6-4851-A033-D54EEF03358F}"/>
                </a:ext>
              </a:extLst>
            </p:cNvPr>
            <p:cNvSpPr txBox="1"/>
            <p:nvPr/>
          </p:nvSpPr>
          <p:spPr>
            <a:xfrm>
              <a:off x="3476274" y="3730833"/>
              <a:ext cx="3511939" cy="18011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22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Proatividade</a:t>
              </a:r>
              <a:r>
                <a:rPr lang="pt-BR" sz="220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foi a terceira competência comportamental mais evidenciada pelas chefias (12,5%).</a:t>
              </a:r>
              <a:endParaRPr sz="220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" name="Google Shape;151;p6">
              <a:extLst>
                <a:ext uri="{FF2B5EF4-FFF2-40B4-BE49-F238E27FC236}">
                  <a16:creationId xmlns:a16="http://schemas.microsoft.com/office/drawing/2014/main" id="{AD28751B-0F3D-4164-80AE-15624FF1E4C8}"/>
                </a:ext>
              </a:extLst>
            </p:cNvPr>
            <p:cNvSpPr/>
            <p:nvPr/>
          </p:nvSpPr>
          <p:spPr>
            <a:xfrm>
              <a:off x="3476274" y="3294505"/>
              <a:ext cx="3638166" cy="2914515"/>
            </a:xfrm>
            <a:prstGeom prst="rect">
              <a:avLst/>
            </a:prstGeom>
            <a:noFill/>
            <a:ln w="2857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"/>
          <p:cNvSpPr/>
          <p:nvPr/>
        </p:nvSpPr>
        <p:spPr>
          <a:xfrm>
            <a:off x="0" y="2"/>
            <a:ext cx="12192000" cy="360200"/>
          </a:xfrm>
          <a:prstGeom prst="rect">
            <a:avLst/>
          </a:prstGeom>
          <a:solidFill>
            <a:srgbClr val="F8B9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/>
          <p:nvPr/>
        </p:nvSpPr>
        <p:spPr>
          <a:xfrm rot="5400000">
            <a:off x="-3238501" y="3238498"/>
            <a:ext cx="6858002" cy="381000"/>
          </a:xfrm>
          <a:prstGeom prst="rect">
            <a:avLst/>
          </a:prstGeom>
          <a:solidFill>
            <a:srgbClr val="F8B9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/>
          <p:nvPr/>
        </p:nvSpPr>
        <p:spPr>
          <a:xfrm rot="5400000">
            <a:off x="8581010" y="3238500"/>
            <a:ext cx="6840980" cy="381000"/>
          </a:xfrm>
          <a:prstGeom prst="rect">
            <a:avLst/>
          </a:prstGeom>
          <a:solidFill>
            <a:srgbClr val="F8B9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/>
          <p:nvPr/>
        </p:nvSpPr>
        <p:spPr>
          <a:xfrm>
            <a:off x="0" y="6518973"/>
            <a:ext cx="12192000" cy="360200"/>
          </a:xfrm>
          <a:prstGeom prst="rect">
            <a:avLst/>
          </a:prstGeom>
          <a:solidFill>
            <a:srgbClr val="F8B9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C587E7C0-9AE0-4CD8-8FD5-8B73A5FF793D}"/>
              </a:ext>
            </a:extLst>
          </p:cNvPr>
          <p:cNvSpPr/>
          <p:nvPr/>
        </p:nvSpPr>
        <p:spPr>
          <a:xfrm>
            <a:off x="6342204" y="1351166"/>
            <a:ext cx="5018742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200" dirty="0">
                <a:latin typeface="Calibri" panose="020F0502020204030204" pitchFamily="34" charset="0"/>
                <a:cs typeface="Calibri" panose="020F0502020204030204" pitchFamily="34" charset="0"/>
              </a:rPr>
              <a:t>Esses dados são o resultado da compilação das análises das Avaliações de Desempenho de 2019, a partir das informações prestadas nos formulários pelos servidores e suas chefias. </a:t>
            </a:r>
          </a:p>
        </p:txBody>
      </p:sp>
      <p:pic>
        <p:nvPicPr>
          <p:cNvPr id="16" name="Google Shape;99;p1" descr="LOGO_AVALIACAO DE DESEMPENHO_TESTE.png">
            <a:extLst>
              <a:ext uri="{FF2B5EF4-FFF2-40B4-BE49-F238E27FC236}">
                <a16:creationId xmlns:a16="http://schemas.microsoft.com/office/drawing/2014/main" id="{14E5CF90-7F02-46D2-B9F1-C97D4FB9ECF2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6764" y="1547542"/>
            <a:ext cx="5179236" cy="3607394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06;p2">
            <a:extLst>
              <a:ext uri="{FF2B5EF4-FFF2-40B4-BE49-F238E27FC236}">
                <a16:creationId xmlns:a16="http://schemas.microsoft.com/office/drawing/2014/main" id="{E61A82FA-97FA-4502-BF79-C80DACFFD7B4}"/>
              </a:ext>
            </a:extLst>
          </p:cNvPr>
          <p:cNvSpPr/>
          <p:nvPr/>
        </p:nvSpPr>
        <p:spPr>
          <a:xfrm rot="21063595">
            <a:off x="6973781" y="4381857"/>
            <a:ext cx="4293409" cy="1269711"/>
          </a:xfrm>
          <a:prstGeom prst="bevel">
            <a:avLst>
              <a:gd name="adj" fmla="val 12500"/>
            </a:avLst>
          </a:prstGeom>
          <a:solidFill>
            <a:schemeClr val="lt1"/>
          </a:solidFill>
          <a:ln w="38100" cap="flat" cmpd="sng">
            <a:solidFill>
              <a:srgbClr val="F06646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3ED2B9C2-30AE-42A3-866C-C0BBE3C3192E}"/>
              </a:ext>
            </a:extLst>
          </p:cNvPr>
          <p:cNvSpPr txBox="1"/>
          <p:nvPr/>
        </p:nvSpPr>
        <p:spPr>
          <a:xfrm rot="21050676">
            <a:off x="7022233" y="4660019"/>
            <a:ext cx="4288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latin typeface="Calibri" panose="020F0502020204030204" pitchFamily="34" charset="0"/>
                <a:cs typeface="Calibri" panose="020F0502020204030204" pitchFamily="34" charset="0"/>
              </a:rPr>
              <a:t>Fiquem por dentro dos próximos informativos da DGD!</a:t>
            </a:r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6106C0D8-757F-4B3D-9AA8-2A4611430D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32545">
            <a:off x="8369865" y="3328138"/>
            <a:ext cx="921066" cy="92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4140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266</Words>
  <Application>Microsoft Office PowerPoint</Application>
  <PresentationFormat>Widescreen</PresentationFormat>
  <Paragraphs>35</Paragraphs>
  <Slides>5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Louise Cordeiro</dc:creator>
  <cp:lastModifiedBy>Laryssa</cp:lastModifiedBy>
  <cp:revision>130</cp:revision>
  <dcterms:created xsi:type="dcterms:W3CDTF">2020-03-16T18:32:11Z</dcterms:created>
  <dcterms:modified xsi:type="dcterms:W3CDTF">2020-07-15T21:13:12Z</dcterms:modified>
</cp:coreProperties>
</file>